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733" r:id="rId2"/>
  </p:sldMasterIdLst>
  <p:notesMasterIdLst>
    <p:notesMasterId r:id="rId44"/>
  </p:notesMasterIdLst>
  <p:handoutMasterIdLst>
    <p:handoutMasterId r:id="rId45"/>
  </p:handoutMasterIdLst>
  <p:sldIdLst>
    <p:sldId id="497" r:id="rId3"/>
    <p:sldId id="257" r:id="rId4"/>
    <p:sldId id="474" r:id="rId5"/>
    <p:sldId id="473" r:id="rId6"/>
    <p:sldId id="475" r:id="rId7"/>
    <p:sldId id="386" r:id="rId8"/>
    <p:sldId id="401" r:id="rId9"/>
    <p:sldId id="402" r:id="rId10"/>
    <p:sldId id="472" r:id="rId11"/>
    <p:sldId id="464" r:id="rId12"/>
    <p:sldId id="467" r:id="rId13"/>
    <p:sldId id="468" r:id="rId14"/>
    <p:sldId id="465" r:id="rId15"/>
    <p:sldId id="469" r:id="rId16"/>
    <p:sldId id="470" r:id="rId17"/>
    <p:sldId id="466" r:id="rId18"/>
    <p:sldId id="405" r:id="rId19"/>
    <p:sldId id="406" r:id="rId20"/>
    <p:sldId id="478" r:id="rId21"/>
    <p:sldId id="483" r:id="rId22"/>
    <p:sldId id="481" r:id="rId23"/>
    <p:sldId id="487" r:id="rId24"/>
    <p:sldId id="479" r:id="rId25"/>
    <p:sldId id="482" r:id="rId26"/>
    <p:sldId id="488" r:id="rId27"/>
    <p:sldId id="480" r:id="rId28"/>
    <p:sldId id="484" r:id="rId29"/>
    <p:sldId id="485" r:id="rId30"/>
    <p:sldId id="486" r:id="rId31"/>
    <p:sldId id="489" r:id="rId32"/>
    <p:sldId id="491" r:id="rId33"/>
    <p:sldId id="490" r:id="rId34"/>
    <p:sldId id="492" r:id="rId35"/>
    <p:sldId id="493" r:id="rId36"/>
    <p:sldId id="476" r:id="rId37"/>
    <p:sldId id="477" r:id="rId38"/>
    <p:sldId id="494" r:id="rId39"/>
    <p:sldId id="409" r:id="rId40"/>
    <p:sldId id="496" r:id="rId41"/>
    <p:sldId id="419" r:id="rId42"/>
    <p:sldId id="433" r:id="rId43"/>
  </p:sldIdLst>
  <p:sldSz cx="9144000" cy="5715000" type="screen16x10"/>
  <p:notesSz cx="6797675" cy="987425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6699"/>
    <a:srgbClr val="CC9900"/>
    <a:srgbClr val="FFCC00"/>
    <a:srgbClr val="9C7530"/>
    <a:srgbClr val="996633"/>
    <a:srgbClr val="FF00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158" autoAdjust="0"/>
  </p:normalViewPr>
  <p:slideViewPr>
    <p:cSldViewPr snapToObjects="1">
      <p:cViewPr varScale="1">
        <p:scale>
          <a:sx n="97" d="100"/>
          <a:sy n="97" d="100"/>
        </p:scale>
        <p:origin x="1194" y="7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F22C8027-6AEA-4C1C-AA16-1D620ECACA6D}" type="datetimeFigureOut">
              <a:rPr lang="zh-CN" altLang="en-US"/>
              <a:pPr>
                <a:defRPr/>
              </a:pPr>
              <a:t>2016-10-20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125C9D8-E98D-4769-B0D6-FF1CD04982C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988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438150" y="741363"/>
            <a:ext cx="592137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690269"/>
            <a:ext cx="5438140" cy="444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177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824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378824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0F3232F-47AC-46DA-9D14-BADD8B1B85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87641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FBCE607B-2BC2-4DF4-8270-DA69BA15AEF8}" type="slidenum">
              <a:rPr lang="en-US" altLang="zh-CN" sz="1800"/>
              <a:pPr/>
              <a:t>2</a:t>
            </a:fld>
            <a:endParaRPr lang="en-US" altLang="zh-CN" sz="18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9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FBCE607B-2BC2-4DF4-8270-DA69BA15AEF8}" type="slidenum">
              <a:rPr lang="en-US" altLang="zh-CN" sz="1800"/>
              <a:pPr/>
              <a:t>4</a:t>
            </a:fld>
            <a:endParaRPr lang="en-US" altLang="zh-CN" sz="18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1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67"/>
            <a:ext cx="7772400" cy="1225021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5CD02F-F5DE-4EBF-B8E8-AB509CBDDA9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1B7EA2-7095-4E92-B6AF-562BB9D1922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77"/>
            <a:ext cx="2057400" cy="4876271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7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D59FA2-EFC7-4A7A-9798-3953FADE29C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DAA11C-5172-4194-9C45-B75503F21C9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8E6449-DE9B-4949-AC03-142060D608E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25415-39A2-448E-9D37-67DE35B36BC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51E063-3931-4FE9-B0F3-5DA6C2C4C32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单角的矩形 1"/>
          <p:cNvSpPr/>
          <p:nvPr/>
        </p:nvSpPr>
        <p:spPr>
          <a:xfrm>
            <a:off x="0" y="5162550"/>
            <a:ext cx="5940425" cy="574675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buFontTx/>
              <a:buNone/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您的企业或个人版权（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或文字）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A57039-6AF6-49FF-B49E-6F1CE2E818F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单角的矩形 1"/>
          <p:cNvSpPr/>
          <p:nvPr/>
        </p:nvSpPr>
        <p:spPr>
          <a:xfrm>
            <a:off x="0" y="5162550"/>
            <a:ext cx="5940425" cy="574675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buFontTx/>
              <a:buNone/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您的企业或个人版权（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或文字）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EB34F-6FB3-4C11-BCAF-6851E27148B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847DB-0AD9-4666-8A99-684C58B8A5E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1FE7D-EC50-4B10-B809-E13B9ED9AEF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730BF3-45DC-4974-B57A-A87CE5F78A7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1511"/>
            <a:ext cx="8229600" cy="949854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33501"/>
            <a:ext cx="8229600" cy="3775604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03825"/>
            <a:ext cx="2133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03825"/>
            <a:ext cx="2133600" cy="381000"/>
          </a:xfrm>
        </p:spPr>
        <p:txBody>
          <a:bodyPr/>
          <a:lstStyle>
            <a:lvl1pPr>
              <a:defRPr/>
            </a:lvl1pPr>
          </a:lstStyle>
          <a:p>
            <a:fld id="{4E3EAAE6-7E8B-415E-95F7-497127752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824019-49D4-4A41-89E6-7712F04355B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E36AC7-B778-4CD7-AD91-4E12EF37929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F0366D-DE73-4FA4-B2CE-8CA65C218F0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795DF9-A231-478D-BC44-946EC977FCC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BF74B5-F2A2-4424-8FC8-439FF055837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705DA3-E5C0-41D7-8ADE-E04F0CC1EA1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799153-8AA8-496D-92ED-1F792A94FBF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5D55EF-5705-4A2E-8263-D9B57D8A71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44394D-0051-40A5-91E5-890407367B9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7996E-51F4-490F-ABF6-53A175BEBF2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86528A-285C-43A5-9186-E83EE707E48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D75157-1556-4F35-9950-FE3DEA4FFDF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37CD04-8ED8-4DA2-825A-7596362CF70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3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067F2-4AE7-4B73-952F-E66ACCA46E0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26A456-F5E9-4821-B0F1-BE946CDDE7A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D2779-26B3-4E93-BAE3-295AB69683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CE402F-3F1F-4938-9986-799031E0DE0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58FD30-975F-465F-B4D3-B51BF38617C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3825"/>
            <a:ext cx="2895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E5AF9A2-4545-48EC-A114-BABE7BDDDFD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2" r:id="rId1"/>
    <p:sldLayoutId id="2147484821" r:id="rId2"/>
    <p:sldLayoutId id="2147484820" r:id="rId3"/>
    <p:sldLayoutId id="2147484819" r:id="rId4"/>
    <p:sldLayoutId id="2147484818" r:id="rId5"/>
    <p:sldLayoutId id="2147484817" r:id="rId6"/>
    <p:sldLayoutId id="2147484816" r:id="rId7"/>
    <p:sldLayoutId id="2147484815" r:id="rId8"/>
    <p:sldLayoutId id="2147484814" r:id="rId9"/>
    <p:sldLayoutId id="2147484813" r:id="rId10"/>
    <p:sldLayoutId id="2147484812" r:id="rId11"/>
    <p:sldLayoutId id="2147484811" r:id="rId12"/>
    <p:sldLayoutId id="2147484810" r:id="rId13"/>
    <p:sldLayoutId id="2147484843" r:id="rId14"/>
    <p:sldLayoutId id="2147484845" r:id="rId15"/>
    <p:sldLayoutId id="2147484847" r:id="rId16"/>
    <p:sldLayoutId id="2147484849" r:id="rId17"/>
    <p:sldLayoutId id="2147484851" r:id="rId18"/>
    <p:sldLayoutId id="2147484853" r:id="rId19"/>
    <p:sldLayoutId id="2147484854" r:id="rId20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3825"/>
            <a:ext cx="2895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cs typeface="Arial" pitchFamily="34" charset="0"/>
              </a:defRPr>
            </a:lvl1pPr>
          </a:lstStyle>
          <a:p>
            <a:fld id="{F4F02425-A74E-43B3-BBB1-81F5D71FE54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42" r:id="rId1"/>
    <p:sldLayoutId id="2147484841" r:id="rId2"/>
    <p:sldLayoutId id="2147484840" r:id="rId3"/>
    <p:sldLayoutId id="2147484839" r:id="rId4"/>
    <p:sldLayoutId id="2147484838" r:id="rId5"/>
    <p:sldLayoutId id="2147484837" r:id="rId6"/>
    <p:sldLayoutId id="2147484836" r:id="rId7"/>
    <p:sldLayoutId id="2147484835" r:id="rId8"/>
    <p:sldLayoutId id="2147484834" r:id="rId9"/>
    <p:sldLayoutId id="2147484833" r:id="rId10"/>
    <p:sldLayoutId id="214748483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92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6"/>
          <a:stretch/>
        </p:blipFill>
        <p:spPr>
          <a:xfrm>
            <a:off x="1274399" y="193204"/>
            <a:ext cx="5053369" cy="51856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76122" y="0"/>
            <a:ext cx="1769715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一段考</a:t>
            </a:r>
            <a: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                                        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语文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70" descr="手势高清图片"/>
          <p:cNvPicPr>
            <a:picLocks noChangeAspect="1" noChangeArrowheads="1"/>
          </p:cNvPicPr>
          <p:nvPr/>
        </p:nvPicPr>
        <p:blipFill>
          <a:blip r:embed="rId3" cstate="print"/>
          <a:srcRect l="57570" t="30380" b="14111"/>
          <a:stretch>
            <a:fillRect/>
          </a:stretch>
        </p:blipFill>
        <p:spPr bwMode="auto">
          <a:xfrm>
            <a:off x="6611938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" t="18429" r="1782"/>
          <a:stretch/>
        </p:blipFill>
        <p:spPr>
          <a:xfrm>
            <a:off x="1691680" y="20325"/>
            <a:ext cx="4392488" cy="55025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76122" y="0"/>
            <a:ext cx="1769715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一段考</a:t>
            </a:r>
            <a: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                                        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数学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70" descr="手势高清图片"/>
          <p:cNvPicPr>
            <a:picLocks noChangeAspect="1" noChangeArrowheads="1"/>
          </p:cNvPicPr>
          <p:nvPr/>
        </p:nvPicPr>
        <p:blipFill>
          <a:blip r:embed="rId3" cstate="print"/>
          <a:srcRect l="57570" t="30380" b="14111"/>
          <a:stretch>
            <a:fillRect/>
          </a:stretch>
        </p:blipFill>
        <p:spPr bwMode="auto">
          <a:xfrm>
            <a:off x="6611938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表格占位符 4"/>
          <p:cNvPicPr>
            <a:picLocks noGrp="1" noChangeAspect="1"/>
          </p:cNvPicPr>
          <p:nvPr>
            <p:ph type="tbl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8591"/>
          <a:stretch/>
        </p:blipFill>
        <p:spPr>
          <a:xfrm>
            <a:off x="1619672" y="167566"/>
            <a:ext cx="4718169" cy="5436911"/>
          </a:xfrm>
        </p:spPr>
      </p:pic>
      <p:sp>
        <p:nvSpPr>
          <p:cNvPr id="6" name="矩形 5"/>
          <p:cNvSpPr/>
          <p:nvPr/>
        </p:nvSpPr>
        <p:spPr>
          <a:xfrm>
            <a:off x="6512634" y="0"/>
            <a:ext cx="1769715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一段考</a:t>
            </a:r>
            <a: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                                        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英语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70" descr="手势高清图片"/>
          <p:cNvPicPr>
            <a:picLocks noChangeAspect="1" noChangeArrowheads="1"/>
          </p:cNvPicPr>
          <p:nvPr/>
        </p:nvPicPr>
        <p:blipFill>
          <a:blip r:embed="rId3" cstate="print"/>
          <a:srcRect l="57570" t="30380" b="14111"/>
          <a:stretch>
            <a:fillRect/>
          </a:stretch>
        </p:blipFill>
        <p:spPr bwMode="auto">
          <a:xfrm>
            <a:off x="6648450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表格占位符 3"/>
          <p:cNvPicPr>
            <a:picLocks noGrp="1" noChangeAspect="1"/>
          </p:cNvPicPr>
          <p:nvPr>
            <p:ph type="tbl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t="15513" r="4918"/>
          <a:stretch/>
        </p:blipFill>
        <p:spPr>
          <a:xfrm>
            <a:off x="1835696" y="13651"/>
            <a:ext cx="4176464" cy="5595757"/>
          </a:xfrm>
        </p:spPr>
      </p:pic>
      <p:sp>
        <p:nvSpPr>
          <p:cNvPr id="6" name="矩形 5"/>
          <p:cNvSpPr/>
          <p:nvPr/>
        </p:nvSpPr>
        <p:spPr>
          <a:xfrm>
            <a:off x="6512634" y="0"/>
            <a:ext cx="1769715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一段考</a:t>
            </a:r>
            <a: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                                        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物理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70" descr="手势高清图片"/>
          <p:cNvPicPr>
            <a:picLocks noChangeAspect="1" noChangeArrowheads="1"/>
          </p:cNvPicPr>
          <p:nvPr/>
        </p:nvPicPr>
        <p:blipFill>
          <a:blip r:embed="rId3" cstate="print"/>
          <a:srcRect l="57570" t="30380" b="14111"/>
          <a:stretch>
            <a:fillRect/>
          </a:stretch>
        </p:blipFill>
        <p:spPr bwMode="auto">
          <a:xfrm>
            <a:off x="6648450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表格占位符 4"/>
          <p:cNvPicPr>
            <a:picLocks noGrp="1" noChangeAspect="1"/>
          </p:cNvPicPr>
          <p:nvPr>
            <p:ph type="tbl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t="19649" r="3637"/>
          <a:stretch/>
        </p:blipFill>
        <p:spPr>
          <a:xfrm>
            <a:off x="1763688" y="106534"/>
            <a:ext cx="4320480" cy="5541792"/>
          </a:xfrm>
        </p:spPr>
      </p:pic>
      <p:sp>
        <p:nvSpPr>
          <p:cNvPr id="6" name="矩形 5"/>
          <p:cNvSpPr/>
          <p:nvPr/>
        </p:nvSpPr>
        <p:spPr>
          <a:xfrm>
            <a:off x="6512634" y="0"/>
            <a:ext cx="1769715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一段考</a:t>
            </a:r>
            <a: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                                        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化学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70" descr="手势高清图片"/>
          <p:cNvPicPr>
            <a:picLocks noChangeAspect="1" noChangeArrowheads="1"/>
          </p:cNvPicPr>
          <p:nvPr/>
        </p:nvPicPr>
        <p:blipFill>
          <a:blip r:embed="rId3" cstate="print"/>
          <a:srcRect l="57570" t="30380" b="14111"/>
          <a:stretch>
            <a:fillRect/>
          </a:stretch>
        </p:blipFill>
        <p:spPr bwMode="auto">
          <a:xfrm>
            <a:off x="6648450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1000" r="4445"/>
          <a:stretch/>
        </p:blipFill>
        <p:spPr>
          <a:xfrm>
            <a:off x="2144053" y="-22820"/>
            <a:ext cx="3292043" cy="57793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12634" y="0"/>
            <a:ext cx="1769715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一段考</a:t>
            </a:r>
            <a: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                                        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生物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70" descr="手势高清图片"/>
          <p:cNvPicPr>
            <a:picLocks noChangeAspect="1" noChangeArrowheads="1"/>
          </p:cNvPicPr>
          <p:nvPr/>
        </p:nvPicPr>
        <p:blipFill>
          <a:blip r:embed="rId3" cstate="print"/>
          <a:srcRect l="57570" t="30380" b="14111"/>
          <a:stretch>
            <a:fillRect/>
          </a:stretch>
        </p:blipFill>
        <p:spPr bwMode="auto">
          <a:xfrm>
            <a:off x="6648450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表格占位符 3"/>
          <p:cNvPicPr>
            <a:picLocks noGrp="1" noChangeAspect="1"/>
          </p:cNvPicPr>
          <p:nvPr>
            <p:ph type="tbl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17077" r="5357" b="1799"/>
          <a:stretch/>
        </p:blipFill>
        <p:spPr>
          <a:xfrm>
            <a:off x="1979711" y="121196"/>
            <a:ext cx="4072063" cy="5401717"/>
          </a:xfrm>
        </p:spPr>
      </p:pic>
      <p:sp>
        <p:nvSpPr>
          <p:cNvPr id="6" name="矩形 5"/>
          <p:cNvSpPr/>
          <p:nvPr/>
        </p:nvSpPr>
        <p:spPr>
          <a:xfrm>
            <a:off x="6512634" y="0"/>
            <a:ext cx="1769715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kumimoji="1" lang="zh-CN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j-cs"/>
              </a:rPr>
              <a:t>高二</a:t>
            </a:r>
            <a:r>
              <a:rPr kumimoji="1" lang="en-US" altLang="zh-CN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·</a:t>
            </a:r>
            <a:r>
              <a:rPr kumimoji="1" lang="zh-CN" altLang="en-US" sz="4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一段考</a:t>
            </a:r>
            <a: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48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>                                              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文综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70" descr="手势高清图片"/>
          <p:cNvPicPr>
            <a:picLocks noChangeAspect="1" noChangeArrowheads="1"/>
          </p:cNvPicPr>
          <p:nvPr/>
        </p:nvPicPr>
        <p:blipFill>
          <a:blip r:embed="rId3" cstate="print"/>
          <a:srcRect l="57570" t="30380" b="14111"/>
          <a:stretch>
            <a:fillRect/>
          </a:stretch>
        </p:blipFill>
        <p:spPr bwMode="auto">
          <a:xfrm>
            <a:off x="6648450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4" descr="slide0430_image08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275" y="-2482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49626" y="-140712"/>
            <a:ext cx="8796197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Tx/>
              <a:buNone/>
              <a:defRPr/>
            </a:pPr>
            <a:r>
              <a:rPr kumimoji="1" lang="zh-CN" altLang="en-US" sz="8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态度</a:t>
            </a:r>
            <a:r>
              <a:rPr kumimoji="1"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（学习过程偏科、考试心态）</a:t>
            </a:r>
            <a:endParaRPr kumimoji="1"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>
              <a:spcBef>
                <a:spcPct val="20000"/>
              </a:spcBef>
              <a:buFontTx/>
              <a:buNone/>
              <a:defRPr/>
            </a:pPr>
            <a:r>
              <a:rPr kumimoji="1" lang="zh-CN" altLang="en-US" sz="8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          方式</a:t>
            </a:r>
            <a:endParaRPr kumimoji="1" lang="en-US" altLang="zh-CN" sz="8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>
              <a:spcBef>
                <a:spcPct val="20000"/>
              </a:spcBef>
              <a:buFontTx/>
              <a:buNone/>
              <a:defRPr/>
            </a:pPr>
            <a:r>
              <a:rPr kumimoji="1"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（开夜车、上课犯困、不交作业、错题不以为然）</a:t>
            </a:r>
            <a:endParaRPr kumimoji="1"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>
              <a:spcBef>
                <a:spcPct val="20000"/>
              </a:spcBef>
              <a:buFontTx/>
              <a:buNone/>
              <a:defRPr/>
            </a:pPr>
            <a:r>
              <a:rPr kumimoji="1" lang="zh-CN" altLang="en-US" sz="8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                 基础     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kumimoji="1"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                              </a:t>
            </a:r>
            <a:endParaRPr kumimoji="1"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>
              <a:spcBef>
                <a:spcPct val="20000"/>
              </a:spcBef>
              <a:buFontTx/>
              <a:buNone/>
              <a:defRPr/>
            </a:pPr>
            <a:r>
              <a:rPr kumimoji="1"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kumimoji="1"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                             </a:t>
            </a:r>
            <a:r>
              <a:rPr kumimoji="1"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（想要一蹴而就、立竿见影）</a:t>
            </a:r>
            <a:endParaRPr kumimoji="1"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139281" y="2013545"/>
            <a:ext cx="671209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54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4.  </a:t>
            </a:r>
            <a:r>
              <a:rPr lang="zh-CN" altLang="en-US" sz="54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孩子们的</a:t>
            </a:r>
            <a:r>
              <a:rPr lang="zh-CN" altLang="en-US" sz="54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校园</a:t>
            </a:r>
            <a:r>
              <a:rPr lang="zh-CN" altLang="en-US" sz="54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生活</a:t>
            </a:r>
            <a:endParaRPr lang="zh-CN" altLang="en-US" sz="54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665" y="1473200"/>
            <a:ext cx="184731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  <a:buFontTx/>
              <a:buNone/>
              <a:defRPr/>
            </a:pPr>
            <a:endParaRPr lang="zh-CN" altLang="en-US" sz="9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2256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WordArt 12"/>
          <p:cNvSpPr>
            <a:spLocks noChangeArrowheads="1" noChangeShapeType="1" noTextEdit="1"/>
          </p:cNvSpPr>
          <p:nvPr/>
        </p:nvSpPr>
        <p:spPr bwMode="auto">
          <a:xfrm>
            <a:off x="236538" y="1128713"/>
            <a:ext cx="8712200" cy="1117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spc="-360" dirty="0">
                <a:ln w="19050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C0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微软雅黑"/>
                <a:ea typeface="微软雅黑"/>
              </a:rPr>
              <a:t>陪                    走过高中三年</a:t>
            </a:r>
          </a:p>
        </p:txBody>
      </p:sp>
      <p:sp>
        <p:nvSpPr>
          <p:cNvPr id="65539" name="Rectangle 13"/>
          <p:cNvSpPr>
            <a:spLocks noGrp="1" noChangeArrowheads="1"/>
          </p:cNvSpPr>
          <p:nvPr>
            <p:ph sz="half" idx="1"/>
          </p:nvPr>
        </p:nvSpPr>
        <p:spPr>
          <a:xfrm>
            <a:off x="3228975" y="2928938"/>
            <a:ext cx="5735638" cy="601662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  <a:buFontTx/>
              <a:buNone/>
            </a:pP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高二（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）班家长会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5894" y="618127"/>
            <a:ext cx="1665841" cy="186204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BottomRigh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11500" b="1" dirty="0">
                <a:solidFill>
                  <a:srgbClr val="FFFF61"/>
                </a:solidFill>
                <a:latin typeface="微软雅黑" pitchFamily="34" charset="-122"/>
                <a:ea typeface="微软雅黑" pitchFamily="34" charset="-122"/>
              </a:rPr>
              <a:t>子</a:t>
            </a:r>
          </a:p>
        </p:txBody>
      </p:sp>
      <p:grpSp>
        <p:nvGrpSpPr>
          <p:cNvPr id="65541" name="组合 16"/>
          <p:cNvGrpSpPr>
            <a:grpSpLocks/>
          </p:cNvGrpSpPr>
          <p:nvPr/>
        </p:nvGrpSpPr>
        <p:grpSpPr bwMode="auto">
          <a:xfrm>
            <a:off x="2843213" y="4297363"/>
            <a:ext cx="3629025" cy="1417637"/>
            <a:chOff x="2643174" y="5429264"/>
            <a:chExt cx="3628715" cy="1428736"/>
          </a:xfrm>
        </p:grpSpPr>
        <p:grpSp>
          <p:nvGrpSpPr>
            <p:cNvPr id="65542" name="组合 15"/>
            <p:cNvGrpSpPr>
              <a:grpSpLocks/>
            </p:cNvGrpSpPr>
            <p:nvPr/>
          </p:nvGrpSpPr>
          <p:grpSpPr bwMode="auto">
            <a:xfrm>
              <a:off x="2643174" y="5429264"/>
              <a:ext cx="3628715" cy="1428736"/>
              <a:chOff x="2643174" y="5429264"/>
              <a:chExt cx="3628715" cy="1428736"/>
            </a:xfrm>
          </p:grpSpPr>
          <p:pic>
            <p:nvPicPr>
              <p:cNvPr id="65543" name="Picture 2" descr="C:\Documents and Settings\Owner\My Documents\My Pictures\256_498919_ca1e1ed7d466e3f_副本_副本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43174" y="5676664"/>
                <a:ext cx="834985" cy="1082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544" name="Picture 3" descr="C:\Documents and Settings\Owner\My Documents\My Pictures\256_498919_ca1e、e3f_副本_副本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943230" y="5429264"/>
                <a:ext cx="975450" cy="14287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545" name="Picture 5" descr="C:\Documents and Settings\Owner\My Documents\My Pictures\256_498919_ca1d7d466e3f_副本_副本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390043" y="5643578"/>
                <a:ext cx="881846" cy="1171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659048" y="5834046"/>
              <a:ext cx="755585" cy="4431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2016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47" name="TextBox 12"/>
            <p:cNvSpPr txBox="1">
              <a:spLocks noChangeArrowheads="1"/>
            </p:cNvSpPr>
            <p:nvPr/>
          </p:nvSpPr>
          <p:spPr bwMode="auto">
            <a:xfrm>
              <a:off x="4243889" y="5602419"/>
              <a:ext cx="502018" cy="403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60750" y="5861245"/>
              <a:ext cx="469960" cy="3722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87623" y="618127"/>
            <a:ext cx="1665841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11500" b="1" dirty="0">
                <a:solidFill>
                  <a:srgbClr val="FFFF61"/>
                </a:solidFill>
                <a:latin typeface="微软雅黑" pitchFamily="34" charset="-122"/>
                <a:ea typeface="微软雅黑" pitchFamily="34" charset="-122"/>
              </a:rPr>
              <a:t>孩</a:t>
            </a:r>
            <a:endParaRPr lang="zh-CN" altLang="en-US" sz="2000" dirty="0">
              <a:solidFill>
                <a:srgbClr val="FFFF6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59414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00237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689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59401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43409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7156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0"/>
            <a:ext cx="428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25359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0"/>
            <a:ext cx="428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3649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40063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52443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051720" y="2243213"/>
            <a:ext cx="95410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72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1.</a:t>
            </a:r>
            <a:endParaRPr lang="zh-CN" altLang="en-US" sz="72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9872" y="2254096"/>
            <a:ext cx="3570208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认识高二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148418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4" y="0"/>
            <a:ext cx="724277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1632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4476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91109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66348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09187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75" r="3637"/>
          <a:stretch/>
        </p:blipFill>
        <p:spPr>
          <a:xfrm>
            <a:off x="133572" y="1"/>
            <a:ext cx="4294412" cy="29295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" r="15884" b="36337"/>
          <a:stretch/>
        </p:blipFill>
        <p:spPr>
          <a:xfrm>
            <a:off x="4488500" y="-25491"/>
            <a:ext cx="4320480" cy="28487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" t="344" r="48110" b="57560"/>
          <a:stretch/>
        </p:blipFill>
        <p:spPr>
          <a:xfrm>
            <a:off x="130920" y="2944057"/>
            <a:ext cx="4297063" cy="27709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2" t="5900" r="28265" b="43701"/>
          <a:stretch/>
        </p:blipFill>
        <p:spPr>
          <a:xfrm>
            <a:off x="4499475" y="2835929"/>
            <a:ext cx="424847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48345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7"/>
          <a:stretch/>
        </p:blipFill>
        <p:spPr>
          <a:xfrm>
            <a:off x="0" y="0"/>
            <a:ext cx="4355976" cy="55531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-11962"/>
            <a:ext cx="4248472" cy="55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1028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810663" y="2013545"/>
            <a:ext cx="7369326" cy="21544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914400" indent="-914400" algn="ctr">
              <a:buFontTx/>
              <a:buAutoNum type="arabicPeriod" startAt="4"/>
              <a:defRPr/>
            </a:pPr>
            <a:r>
              <a:rPr lang="zh-CN" altLang="en-US" sz="54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孩子最坚实的后盾</a:t>
            </a:r>
            <a:r>
              <a:rPr lang="en-US" altLang="zh-CN" sz="54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</a:p>
          <a:p>
            <a:pPr algn="ctr">
              <a:defRPr/>
            </a:pPr>
            <a:r>
              <a:rPr lang="en-US" altLang="zh-CN" sz="80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80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家长</a:t>
            </a:r>
            <a:endParaRPr lang="zh-CN" altLang="en-US" sz="80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C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665" y="1473200"/>
            <a:ext cx="184731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  <a:buFontTx/>
              <a:buNone/>
              <a:defRPr/>
            </a:pPr>
            <a:endParaRPr lang="zh-CN" altLang="en-US" sz="9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8696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2" descr="C:\Users\x201i\Desktop\目录1-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2" name="TextBox 5"/>
          <p:cNvSpPr txBox="1">
            <a:spLocks noChangeArrowheads="1"/>
          </p:cNvSpPr>
          <p:nvPr/>
        </p:nvSpPr>
        <p:spPr bwMode="auto">
          <a:xfrm rot="2171255">
            <a:off x="169863" y="2103438"/>
            <a:ext cx="615950" cy="1168400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学习篇</a:t>
            </a:r>
          </a:p>
        </p:txBody>
      </p:sp>
      <p:sp>
        <p:nvSpPr>
          <p:cNvPr id="107523" name="TextBox 6"/>
          <p:cNvSpPr txBox="1">
            <a:spLocks noChangeArrowheads="1"/>
          </p:cNvSpPr>
          <p:nvPr/>
        </p:nvSpPr>
        <p:spPr bwMode="auto">
          <a:xfrm rot="1503927">
            <a:off x="1266825" y="3060700"/>
            <a:ext cx="614363" cy="1169988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心理篇</a:t>
            </a:r>
          </a:p>
        </p:txBody>
      </p:sp>
      <p:sp>
        <p:nvSpPr>
          <p:cNvPr id="107524" name="TextBox 7"/>
          <p:cNvSpPr txBox="1">
            <a:spLocks noChangeArrowheads="1"/>
          </p:cNvSpPr>
          <p:nvPr/>
        </p:nvSpPr>
        <p:spPr bwMode="auto">
          <a:xfrm rot="596747">
            <a:off x="3289300" y="3511550"/>
            <a:ext cx="614363" cy="1169988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交往篇</a:t>
            </a:r>
          </a:p>
        </p:txBody>
      </p:sp>
      <p:sp>
        <p:nvSpPr>
          <p:cNvPr id="107525" name="TextBox 8"/>
          <p:cNvSpPr txBox="1">
            <a:spLocks noChangeArrowheads="1"/>
          </p:cNvSpPr>
          <p:nvPr/>
        </p:nvSpPr>
        <p:spPr bwMode="auto">
          <a:xfrm rot="-263960">
            <a:off x="5556250" y="3492500"/>
            <a:ext cx="614363" cy="1169988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生活篇</a:t>
            </a:r>
          </a:p>
        </p:txBody>
      </p:sp>
      <p:sp>
        <p:nvSpPr>
          <p:cNvPr id="107526" name="TextBox 9"/>
          <p:cNvSpPr txBox="1">
            <a:spLocks noChangeArrowheads="1"/>
          </p:cNvSpPr>
          <p:nvPr/>
        </p:nvSpPr>
        <p:spPr bwMode="auto">
          <a:xfrm rot="-1252907">
            <a:off x="7475538" y="3057525"/>
            <a:ext cx="614362" cy="1169988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备考篇</a:t>
            </a:r>
          </a:p>
        </p:txBody>
      </p:sp>
      <p:sp>
        <p:nvSpPr>
          <p:cNvPr id="107527" name="TextBox 10"/>
          <p:cNvSpPr txBox="1">
            <a:spLocks noChangeArrowheads="1"/>
          </p:cNvSpPr>
          <p:nvPr/>
        </p:nvSpPr>
        <p:spPr bwMode="auto">
          <a:xfrm rot="-2180759">
            <a:off x="8467725" y="2162175"/>
            <a:ext cx="614363" cy="809625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结语</a:t>
            </a:r>
          </a:p>
        </p:txBody>
      </p:sp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110665" y="1473200"/>
            <a:ext cx="184731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  <a:buFontTx/>
              <a:buNone/>
              <a:defRPr/>
            </a:pPr>
            <a:endParaRPr lang="zh-CN" altLang="en-US" sz="9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08263" y="1146845"/>
            <a:ext cx="5984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kumimoji="1" lang="en-US" altLang="zh-CN" sz="36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kumimoji="1" lang="zh-CN" altLang="en-US" sz="36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关注孩子的理想目标和要求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08263" y="1850107"/>
            <a:ext cx="79930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kumimoji="1" lang="en-US" altLang="zh-CN" sz="36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kumimoji="1" lang="zh-CN" altLang="en-US" sz="36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关注孩子的学习情况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08263" y="2569245"/>
            <a:ext cx="806608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kumimoji="1" lang="en-US" altLang="zh-CN" sz="36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kumimoji="1" lang="zh-CN" altLang="en-US" sz="36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关注孩子的</a:t>
            </a:r>
            <a:r>
              <a:rPr kumimoji="1" lang="zh-CN" altLang="en-US" sz="3600" b="1" dirty="0" smtClean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细微心理变化，帮助</a:t>
            </a:r>
            <a:r>
              <a:rPr kumimoji="1" lang="zh-CN" altLang="en-US" sz="36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孩子度过</a:t>
            </a:r>
            <a:r>
              <a:rPr kumimoji="1" lang="zh-CN" altLang="en-US" sz="3600" b="1" dirty="0" smtClean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“焦虑”</a:t>
            </a:r>
            <a:r>
              <a:rPr kumimoji="1" lang="zh-CN" altLang="en-US" sz="36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时期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36825" y="3793207"/>
            <a:ext cx="4806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kumimoji="1" lang="en-US" altLang="zh-CN" sz="3600" b="1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kumimoji="1" lang="zh-CN" altLang="en-US" sz="3600" b="1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关注孩子的伙伴群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08263" y="4531395"/>
            <a:ext cx="83503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kumimoji="1" lang="en-US" altLang="zh-CN" sz="36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kumimoji="1" lang="zh-CN" altLang="en-US" sz="36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关注</a:t>
            </a:r>
            <a:r>
              <a:rPr kumimoji="1" lang="zh-CN" altLang="en-US" sz="3600" b="1" dirty="0" smtClean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孩子的智能手机等电子设备的使用</a:t>
            </a:r>
            <a:endParaRPr kumimoji="1" lang="zh-CN" altLang="en-US" sz="3600" b="1" dirty="0">
              <a:solidFill>
                <a:srgbClr val="92D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24163" y="337220"/>
            <a:ext cx="727233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kumimoji="1" lang="en-US" altLang="zh-CN" sz="40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kumimoji="1" lang="zh-CN" altLang="en-US" sz="4400" b="1" dirty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家长的五个关注点</a:t>
            </a:r>
          </a:p>
        </p:txBody>
      </p:sp>
    </p:spTree>
    <p:extLst>
      <p:ext uri="{BB962C8B-B14F-4D97-AF65-F5344CB8AC3E}">
        <p14:creationId xmlns:p14="http://schemas.microsoft.com/office/powerpoint/2010/main" val="15798725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41" name="组合 16"/>
          <p:cNvGrpSpPr>
            <a:grpSpLocks/>
          </p:cNvGrpSpPr>
          <p:nvPr/>
        </p:nvGrpSpPr>
        <p:grpSpPr bwMode="auto">
          <a:xfrm>
            <a:off x="6458681" y="4869283"/>
            <a:ext cx="2534432" cy="845717"/>
            <a:chOff x="2558884" y="5429264"/>
            <a:chExt cx="3713005" cy="1428736"/>
          </a:xfrm>
        </p:grpSpPr>
        <p:grpSp>
          <p:nvGrpSpPr>
            <p:cNvPr id="65542" name="组合 15"/>
            <p:cNvGrpSpPr>
              <a:grpSpLocks/>
            </p:cNvGrpSpPr>
            <p:nvPr/>
          </p:nvGrpSpPr>
          <p:grpSpPr bwMode="auto">
            <a:xfrm>
              <a:off x="2643174" y="5429264"/>
              <a:ext cx="3628715" cy="1428736"/>
              <a:chOff x="2643174" y="5429264"/>
              <a:chExt cx="3628715" cy="1428736"/>
            </a:xfrm>
          </p:grpSpPr>
          <p:pic>
            <p:nvPicPr>
              <p:cNvPr id="65543" name="Picture 2" descr="C:\Documents and Settings\Owner\My Documents\My Pictures\256_498919_ca1e1ed7d466e3f_副本_副本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43174" y="5676664"/>
                <a:ext cx="834985" cy="1082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544" name="Picture 3" descr="C:\Documents and Settings\Owner\My Documents\My Pictures\256_498919_ca1e、e3f_副本_副本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943230" y="5429264"/>
                <a:ext cx="975450" cy="14287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545" name="Picture 5" descr="C:\Documents and Settings\Owner\My Documents\My Pictures\256_498919_ca1d7d466e3f_副本_副本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390043" y="5643578"/>
                <a:ext cx="881846" cy="1171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558884" y="5740078"/>
              <a:ext cx="755585" cy="4431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2016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47" name="TextBox 12"/>
            <p:cNvSpPr txBox="1">
              <a:spLocks noChangeArrowheads="1"/>
            </p:cNvSpPr>
            <p:nvPr/>
          </p:nvSpPr>
          <p:spPr bwMode="auto">
            <a:xfrm>
              <a:off x="4243889" y="5602419"/>
              <a:ext cx="502018" cy="403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60750" y="5861245"/>
              <a:ext cx="688562" cy="6239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79512" y="409228"/>
            <a:ext cx="864095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</a:rPr>
              <a:t>高二阶段是学生</a:t>
            </a:r>
            <a:r>
              <a:rPr lang="zh-CN" altLang="en-US" sz="2400" dirty="0" smtClean="0">
                <a:solidFill>
                  <a:srgbClr val="FFFF00"/>
                </a:solidFill>
              </a:rPr>
              <a:t>成绩分化</a:t>
            </a:r>
            <a:r>
              <a:rPr lang="zh-CN" altLang="en-US" sz="2400" dirty="0" smtClean="0">
                <a:solidFill>
                  <a:schemeClr val="bg1"/>
                </a:solidFill>
              </a:rPr>
              <a:t>的</a:t>
            </a:r>
            <a:r>
              <a:rPr lang="zh-CN" altLang="en-US" sz="3200" dirty="0" smtClean="0">
                <a:solidFill>
                  <a:srgbClr val="FFFF00"/>
                </a:solidFill>
              </a:rPr>
              <a:t>分水岭</a:t>
            </a:r>
            <a:r>
              <a:rPr lang="zh-CN" altLang="en-US" sz="2400" dirty="0" smtClean="0">
                <a:solidFill>
                  <a:schemeClr val="bg1"/>
                </a:solidFill>
              </a:rPr>
              <a:t>，学生往往呈现出两极分化的特点。因此高二会决定高三的高度。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</a:rPr>
              <a:t>高二学生没有高一的雄心壮志，没有高三学子的高考压力与紧迫感，进入了“</a:t>
            </a:r>
            <a:r>
              <a:rPr lang="zh-CN" altLang="en-US" sz="2800" dirty="0" smtClean="0">
                <a:solidFill>
                  <a:srgbClr val="FFFF00"/>
                </a:solidFill>
              </a:rPr>
              <a:t>心理疲软期</a:t>
            </a:r>
            <a:r>
              <a:rPr lang="zh-CN" altLang="en-US" sz="2400" dirty="0" smtClean="0">
                <a:solidFill>
                  <a:schemeClr val="bg1"/>
                </a:solidFill>
              </a:rPr>
              <a:t>”。容易出现动荡和茫然。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</a:rPr>
              <a:t>所学知识的</a:t>
            </a:r>
            <a:r>
              <a:rPr lang="zh-CN" altLang="en-US" sz="3200" dirty="0" smtClean="0">
                <a:solidFill>
                  <a:srgbClr val="FFFF00"/>
                </a:solidFill>
              </a:rPr>
              <a:t>难度和深度</a:t>
            </a:r>
            <a:r>
              <a:rPr lang="zh-CN" altLang="en-US" sz="2400" dirty="0" smtClean="0">
                <a:solidFill>
                  <a:schemeClr val="bg1"/>
                </a:solidFill>
              </a:rPr>
              <a:t>都加深，尤其体现在</a:t>
            </a:r>
            <a:r>
              <a:rPr lang="zh-CN" altLang="en-US" sz="2400" dirty="0" smtClean="0">
                <a:solidFill>
                  <a:srgbClr val="FFFF00"/>
                </a:solidFill>
              </a:rPr>
              <a:t>数理化</a:t>
            </a:r>
            <a:r>
              <a:rPr lang="zh-CN" altLang="en-US" sz="2400" dirty="0" smtClean="0">
                <a:solidFill>
                  <a:schemeClr val="bg1"/>
                </a:solidFill>
              </a:rPr>
              <a:t>三科。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800" dirty="0" smtClean="0">
                <a:solidFill>
                  <a:srgbClr val="FFFF00"/>
                </a:solidFill>
              </a:rPr>
              <a:t>学习氛围的日益浓厚</a:t>
            </a:r>
            <a:r>
              <a:rPr lang="zh-CN" altLang="en-US" sz="2400" dirty="0" smtClean="0">
                <a:solidFill>
                  <a:schemeClr val="bg1"/>
                </a:solidFill>
              </a:rPr>
              <a:t>，课间在讲台上提问的同学多了，出去玩闹的少了。放学后静下心自习的同学多了，玩手机的同学少了。宿舍的学习氛围浓了，深夜卧谈会少了</a:t>
            </a:r>
            <a:r>
              <a:rPr lang="en-US" altLang="zh-CN" sz="2400" dirty="0" smtClean="0">
                <a:solidFill>
                  <a:schemeClr val="bg1"/>
                </a:solidFill>
              </a:rPr>
              <a:t>……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</a:rPr>
              <a:t>越到高二，越着急提高成绩，</a:t>
            </a:r>
            <a:r>
              <a:rPr lang="zh-CN" altLang="en-US" sz="3200" dirty="0" smtClean="0">
                <a:solidFill>
                  <a:srgbClr val="FFFF00"/>
                </a:solidFill>
              </a:rPr>
              <a:t>考试越焦虑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203122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2" descr="C:\Users\x201i\Desktop\2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4288"/>
            <a:ext cx="9144000" cy="57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/>
          <p:nvPr/>
        </p:nvSpPr>
        <p:spPr bwMode="auto">
          <a:xfrm>
            <a:off x="285750" y="223838"/>
            <a:ext cx="8259763" cy="1120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孩子成功撞线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考取</a:t>
            </a:r>
            <a:r>
              <a:rPr lang="zh-CN" alt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心仪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的大学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22" name="组合 11"/>
          <p:cNvGrpSpPr>
            <a:grpSpLocks/>
          </p:cNvGrpSpPr>
          <p:nvPr/>
        </p:nvGrpSpPr>
        <p:grpSpPr bwMode="auto">
          <a:xfrm>
            <a:off x="1371600" y="3703638"/>
            <a:ext cx="6324600" cy="1833562"/>
            <a:chOff x="1219200" y="3276600"/>
            <a:chExt cx="6324600" cy="2200275"/>
          </a:xfrm>
        </p:grpSpPr>
        <p:pic>
          <p:nvPicPr>
            <p:cNvPr id="133123" name="Picture 2" descr="C:\Documents and Settings\Owner\My Documents\My Pictures\256_498919_ca1e1ed7d466e3f_副本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3657600"/>
              <a:ext cx="1019175" cy="166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24" name="Picture 3" descr="C:\Documents and Settings\Owner\My Documents\My Pictures\256_498919_ca1e、e3f_副本_副本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43200" y="3276600"/>
              <a:ext cx="1190625" cy="2200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25" name="Picture 4" descr="C:\Documents and Settings\Owner\My Documents\My Pictures\256_498919_ca1d7d66e3f_副本_副本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53200" y="3733800"/>
              <a:ext cx="990600" cy="157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26" name="Picture 5" descr="C:\Documents and Settings\Owner\My Documents\My Pictures\256_498919_ca1d7d466e3f_副本_副本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000" y="3352800"/>
              <a:ext cx="146685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27" name="Picture 6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57275" y="3683000"/>
            <a:ext cx="1514475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8" name="Picture 7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86050" y="3417888"/>
            <a:ext cx="16002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9" name="Picture 8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48188" y="3425825"/>
            <a:ext cx="1666875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0" name="Picture 9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57938" y="3790950"/>
            <a:ext cx="164147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1" name="Picture 11" descr="E:\ppt模板\个人作品\素材\b3ef76c641c8434f9d163d18_副本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82013" y="0"/>
            <a:ext cx="6619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标题 1"/>
          <p:cNvSpPr txBox="1"/>
          <p:nvPr/>
        </p:nvSpPr>
        <p:spPr>
          <a:xfrm>
            <a:off x="6875463" y="4225925"/>
            <a:ext cx="730250" cy="595313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z="3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</a:p>
        </p:txBody>
      </p:sp>
      <p:sp>
        <p:nvSpPr>
          <p:cNvPr id="128009" name="矩形 13"/>
          <p:cNvSpPr>
            <a:spLocks noChangeArrowheads="1"/>
          </p:cNvSpPr>
          <p:nvPr/>
        </p:nvSpPr>
        <p:spPr bwMode="auto">
          <a:xfrm>
            <a:off x="1500188" y="4195763"/>
            <a:ext cx="6461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感</a:t>
            </a:r>
          </a:p>
        </p:txBody>
      </p:sp>
      <p:sp>
        <p:nvSpPr>
          <p:cNvPr id="15" name="矩形 14"/>
          <p:cNvSpPr/>
          <p:nvPr/>
        </p:nvSpPr>
        <p:spPr>
          <a:xfrm>
            <a:off x="3162300" y="3952875"/>
            <a:ext cx="646113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3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谢</a:t>
            </a:r>
            <a:endParaRPr lang="zh-CN" altLang="en-US" sz="1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011" name="矩形 15"/>
          <p:cNvSpPr>
            <a:spLocks noChangeArrowheads="1"/>
          </p:cNvSpPr>
          <p:nvPr/>
        </p:nvSpPr>
        <p:spPr bwMode="auto">
          <a:xfrm>
            <a:off x="5078413" y="4098925"/>
            <a:ext cx="6461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有</a:t>
            </a:r>
          </a:p>
        </p:txBody>
      </p:sp>
      <p:sp>
        <p:nvSpPr>
          <p:cNvPr id="133136" name="WordArt 12"/>
          <p:cNvSpPr>
            <a:spLocks noChangeArrowheads="1" noChangeShapeType="1" noTextEdit="1"/>
          </p:cNvSpPr>
          <p:nvPr/>
        </p:nvSpPr>
        <p:spPr bwMode="auto">
          <a:xfrm>
            <a:off x="500063" y="1057275"/>
            <a:ext cx="8143875" cy="12049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spc="-360">
                <a:ln w="19050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C0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微软雅黑"/>
                <a:ea typeface="微软雅黑"/>
              </a:rPr>
              <a:t>陪 孩子走过高中三年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8009" grpId="0"/>
      <p:bldP spid="15" grpId="0"/>
      <p:bldP spid="1280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807125" y="2201941"/>
            <a:ext cx="95410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72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2</a:t>
            </a:r>
            <a:r>
              <a:rPr lang="en-US" altLang="zh-CN" sz="72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.</a:t>
            </a:r>
            <a:endParaRPr lang="zh-CN" altLang="en-US" sz="72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9792" y="2201941"/>
            <a:ext cx="5262979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课程学习安排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2202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160405" y="140853"/>
            <a:ext cx="8826687" cy="533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043608" y="548779"/>
            <a:ext cx="7723188" cy="184943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>
              <a:buFontTx/>
              <a:defRPr/>
            </a:pPr>
            <a:r>
              <a:rPr lang="zh-CN" altLang="en-US" sz="28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一、高考科目</a:t>
            </a:r>
            <a:r>
              <a:rPr lang="en-US" altLang="zh-CN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语、数、英（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150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科；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节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周）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物、化、生（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科；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节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周）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数、每周一测，</a:t>
            </a:r>
            <a:r>
              <a:rPr lang="en-US" altLang="zh-CN" sz="28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语、英两周一测，    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物、化、生、三周一测</a:t>
            </a:r>
          </a:p>
        </p:txBody>
      </p:sp>
      <p:sp>
        <p:nvSpPr>
          <p:cNvPr id="6" name="Rectangle 278"/>
          <p:cNvSpPr>
            <a:spLocks noChangeArrowheads="1"/>
          </p:cNvSpPr>
          <p:nvPr/>
        </p:nvSpPr>
        <p:spPr bwMode="auto">
          <a:xfrm>
            <a:off x="1060662" y="2701493"/>
            <a:ext cx="8286750" cy="11969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/>
          <a:lstStyle/>
          <a:p>
            <a:pPr>
              <a:buFontTx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二、学业水平测试科目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>
              <a:buFontTx/>
              <a:buNone/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     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政、史、地（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100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分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科；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节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周）</a:t>
            </a:r>
          </a:p>
        </p:txBody>
      </p:sp>
      <p:sp>
        <p:nvSpPr>
          <p:cNvPr id="8" name="Rectangle 278"/>
          <p:cNvSpPr>
            <a:spLocks noChangeArrowheads="1"/>
          </p:cNvSpPr>
          <p:nvPr/>
        </p:nvSpPr>
        <p:spPr bwMode="auto">
          <a:xfrm>
            <a:off x="1043608" y="3649588"/>
            <a:ext cx="8286750" cy="16271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/>
          <a:lstStyle/>
          <a:p>
            <a:pPr>
              <a:buFontTx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三、素养课程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>
              <a:buFontTx/>
              <a:buNone/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      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校本、口语、心理、音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美（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节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周）</a:t>
            </a:r>
          </a:p>
          <a:p>
            <a:pPr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        体育（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节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周）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202236" y="2065412"/>
            <a:ext cx="95410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72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3</a:t>
            </a:r>
            <a:r>
              <a:rPr lang="en-US" altLang="zh-CN" sz="7200" b="1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.</a:t>
            </a:r>
            <a:endParaRPr lang="zh-CN" altLang="en-US" sz="72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6344" y="2107287"/>
            <a:ext cx="6109365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孩子们的一段考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70" descr="手势高清图片"/>
          <p:cNvPicPr>
            <a:picLocks noChangeAspect="1" noChangeArrowheads="1"/>
          </p:cNvPicPr>
          <p:nvPr/>
        </p:nvPicPr>
        <p:blipFill>
          <a:blip r:embed="rId2" cstate="print"/>
          <a:srcRect l="57570" t="30380" b="14111"/>
          <a:stretch>
            <a:fillRect/>
          </a:stretch>
        </p:blipFill>
        <p:spPr bwMode="auto">
          <a:xfrm>
            <a:off x="6611938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4440"/>
              </p:ext>
            </p:extLst>
          </p:nvPr>
        </p:nvGraphicFramePr>
        <p:xfrm>
          <a:off x="1187624" y="120650"/>
          <a:ext cx="4032250" cy="5400672"/>
        </p:xfrm>
        <a:graphic>
          <a:graphicData uri="http://schemas.openxmlformats.org/drawingml/2006/table">
            <a:tbl>
              <a:tblPr/>
              <a:tblGrid>
                <a:gridCol w="1440089"/>
                <a:gridCol w="1248078"/>
                <a:gridCol w="1344083"/>
              </a:tblGrid>
              <a:tr h="450056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姓  名</a:t>
                      </a:r>
                    </a:p>
                  </a:txBody>
                  <a:tcPr marL="9525" marR="9525" marT="7937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总分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005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分数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级名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陈泽川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696.5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郁颜菊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696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栗诗慧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686.5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任定邦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686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黄瀚玮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685.5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郑浩东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681.5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黄芷珊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677.5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108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肖惠尹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672.5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133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彭芸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671.5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135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张雨薇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670.5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142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868264" y="120650"/>
            <a:ext cx="1585049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3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高二第一次</a:t>
            </a:r>
            <a:r>
              <a:rPr kumimoji="1" lang="zh-CN" altLang="en-US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阶段考试</a:t>
            </a:r>
            <a:r>
              <a:rPr kumimoji="1" lang="en-US" altLang="zh-CN" sz="36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36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总成绩</a:t>
            </a:r>
            <a:r>
              <a:rPr kumimoji="1" lang="zh-CN" altLang="en-US" sz="5000" b="1" kern="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班级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前</a:t>
            </a:r>
            <a:r>
              <a:rPr kumimoji="1" lang="en-US" altLang="zh-CN" sz="5000" b="1" kern="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10</a:t>
            </a:r>
            <a:r>
              <a:rPr kumimoji="1" lang="zh-CN" altLang="en-US" sz="5000" b="1" kern="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名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med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70" descr="手势高清图片"/>
          <p:cNvPicPr>
            <a:picLocks noChangeAspect="1" noChangeArrowheads="1"/>
          </p:cNvPicPr>
          <p:nvPr/>
        </p:nvPicPr>
        <p:blipFill>
          <a:blip r:embed="rId2" cstate="print"/>
          <a:srcRect l="57570" t="30380" b="14111"/>
          <a:stretch>
            <a:fillRect/>
          </a:stretch>
        </p:blipFill>
        <p:spPr bwMode="auto">
          <a:xfrm>
            <a:off x="6611938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844642"/>
              </p:ext>
            </p:extLst>
          </p:nvPr>
        </p:nvGraphicFramePr>
        <p:xfrm>
          <a:off x="1187624" y="120650"/>
          <a:ext cx="4032250" cy="5400672"/>
        </p:xfrm>
        <a:graphic>
          <a:graphicData uri="http://schemas.openxmlformats.org/drawingml/2006/table">
            <a:tbl>
              <a:tblPr/>
              <a:tblGrid>
                <a:gridCol w="1440089"/>
                <a:gridCol w="1248078"/>
                <a:gridCol w="1344083"/>
              </a:tblGrid>
              <a:tr h="450056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姓  名</a:t>
                      </a:r>
                    </a:p>
                  </a:txBody>
                  <a:tcPr marL="9525" marR="9525" marT="7937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总分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005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分数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级名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龚哲晰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670.5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143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邹玉龙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664.5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163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朱江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663.5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165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毛雨佳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659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183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陈昊顺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657.5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188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王诣轩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654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198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颜周易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654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198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郝梁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653.5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徐楚仪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652.5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204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鲍璇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651.5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206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829396" y="120650"/>
            <a:ext cx="1585049" cy="60258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square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3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高二第一次</a:t>
            </a:r>
            <a:r>
              <a:rPr kumimoji="1" lang="zh-CN" altLang="en-US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阶段考试</a:t>
            </a:r>
            <a:r>
              <a:rPr kumimoji="1" lang="en-US" altLang="zh-CN" sz="36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36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总成绩</a:t>
            </a:r>
            <a:r>
              <a:rPr kumimoji="1" lang="zh-CN" altLang="en-US" sz="5000" b="1" kern="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班级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前</a:t>
            </a:r>
            <a:r>
              <a:rPr kumimoji="1" lang="en-US" altLang="zh-CN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20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名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994768"/>
      </p:ext>
    </p:extLst>
  </p:cSld>
  <p:clrMapOvr>
    <a:masterClrMapping/>
  </p:clrMapOvr>
  <p:transition spd="med">
    <p:zoom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1412</TotalTime>
  <Pages>0</Pages>
  <Words>487</Words>
  <Characters>0</Characters>
  <Application>Microsoft Office PowerPoint</Application>
  <DocSecurity>0</DocSecurity>
  <PresentationFormat>全屏显示(16:10)</PresentationFormat>
  <Lines>0</Lines>
  <Paragraphs>136</Paragraphs>
  <Slides>41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黑体</vt:lpstr>
      <vt:lpstr>华文楷体</vt:lpstr>
      <vt:lpstr>宋体</vt:lpstr>
      <vt:lpstr>微软雅黑</vt:lpstr>
      <vt:lpstr>Arial</vt:lpstr>
      <vt:lpstr>默认设计模板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高一下文科班第一次家长会</dc:title>
  <dc:subject>陪孩子走过高中三年</dc:subject>
  <dc:creator>徐怡华</dc:creator>
  <dc:description>20130424 20160427</dc:description>
  <cp:lastModifiedBy>USER</cp:lastModifiedBy>
  <cp:revision>883</cp:revision>
  <dcterms:created xsi:type="dcterms:W3CDTF">2009-11-11T00:24:43Z</dcterms:created>
  <dcterms:modified xsi:type="dcterms:W3CDTF">2016-10-20T02:30:00Z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